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8"/>
  </p:notesMasterIdLst>
  <p:sldIdLst>
    <p:sldId id="289" r:id="rId4"/>
    <p:sldId id="317" r:id="rId5"/>
    <p:sldId id="267" r:id="rId6"/>
    <p:sldId id="297" r:id="rId7"/>
    <p:sldId id="300" r:id="rId8"/>
    <p:sldId id="310" r:id="rId9"/>
    <p:sldId id="305" r:id="rId10"/>
    <p:sldId id="312" r:id="rId11"/>
    <p:sldId id="301" r:id="rId12"/>
    <p:sldId id="314" r:id="rId13"/>
    <p:sldId id="315" r:id="rId14"/>
    <p:sldId id="316" r:id="rId15"/>
    <p:sldId id="302" r:id="rId16"/>
    <p:sldId id="293"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317"/>
            <p14:sldId id="267"/>
            <p14:sldId id="297"/>
            <p14:sldId id="300"/>
            <p14:sldId id="310"/>
            <p14:sldId id="305"/>
            <p14:sldId id="312"/>
            <p14:sldId id="301"/>
            <p14:sldId id="314"/>
            <p14:sldId id="315"/>
            <p14:sldId id="316"/>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4" autoAdjust="0"/>
    <p:restoredTop sz="94607" autoAdjust="0"/>
  </p:normalViewPr>
  <p:slideViewPr>
    <p:cSldViewPr snapToGrid="0">
      <p:cViewPr varScale="1">
        <p:scale>
          <a:sx n="108" d="100"/>
          <a:sy n="108" d="100"/>
        </p:scale>
        <p:origin x="672" y="-4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a:t>
            </a:fld>
            <a:endParaRPr lang="zh-CN" altLang="en-US"/>
          </a:p>
        </p:txBody>
      </p:sp>
    </p:spTree>
    <p:extLst>
      <p:ext uri="{BB962C8B-B14F-4D97-AF65-F5344CB8AC3E}">
        <p14:creationId xmlns:p14="http://schemas.microsoft.com/office/powerpoint/2010/main" val="398508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10</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14</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3471829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2021/6/30</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62" r:id="rId3"/>
    <p:sldLayoutId id="2147483650" r:id="rId4"/>
    <p:sldLayoutId id="2147483687" r:id="rId5"/>
    <p:sldLayoutId id="2147483663" r:id="rId6"/>
    <p:sldLayoutId id="2147483651" r:id="rId7"/>
    <p:sldLayoutId id="2147483688" r:id="rId8"/>
    <p:sldLayoutId id="2147483652" r:id="rId9"/>
    <p:sldLayoutId id="2147483661" r:id="rId10"/>
    <p:sldLayoutId id="2147483665" r:id="rId11"/>
    <p:sldLayoutId id="2147483667" r:id="rId12"/>
    <p:sldLayoutId id="2147483668" r:id="rId13"/>
    <p:sldLayoutId id="2147483666" r:id="rId14"/>
    <p:sldLayoutId id="2147483664"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2021/6/30</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2.jpg"/><Relationship Id="rId11" Type="http://schemas.openxmlformats.org/officeDocument/2006/relationships/image" Target="../media/image47.png"/><Relationship Id="rId5" Type="http://schemas.openxmlformats.org/officeDocument/2006/relationships/image" Target="../media/image41.jp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a:t>工作对比</a:t>
            </a:r>
          </a:p>
        </p:txBody>
      </p:sp>
      <p:pic>
        <p:nvPicPr>
          <p:cNvPr id="7" name="图片 6">
            <a:extLst>
              <a:ext uri="{FF2B5EF4-FFF2-40B4-BE49-F238E27FC236}">
                <a16:creationId xmlns:a16="http://schemas.microsoft.com/office/drawing/2014/main" id="{95AD3986-F66C-45F6-953B-1C8819F7BBE5}"/>
              </a:ext>
            </a:extLst>
          </p:cNvPr>
          <p:cNvPicPr>
            <a:picLocks noChangeAspect="1"/>
          </p:cNvPicPr>
          <p:nvPr/>
        </p:nvPicPr>
        <p:blipFill>
          <a:blip r:embed="rId2"/>
          <a:stretch>
            <a:fillRect/>
          </a:stretch>
        </p:blipFill>
        <p:spPr>
          <a:xfrm>
            <a:off x="1767428" y="1224379"/>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4336544" y="34925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8" name="矩形 7">
            <a:extLst>
              <a:ext uri="{FF2B5EF4-FFF2-40B4-BE49-F238E27FC236}">
                <a16:creationId xmlns:a16="http://schemas.microsoft.com/office/drawing/2014/main" id="{1C71CF21-F7CB-451F-8A24-1639AAF1012E}"/>
              </a:ext>
            </a:extLst>
          </p:cNvPr>
          <p:cNvSpPr/>
          <p:nvPr/>
        </p:nvSpPr>
        <p:spPr>
          <a:xfrm>
            <a:off x="1314355" y="1279967"/>
            <a:ext cx="7172698" cy="4804392"/>
          </a:xfrm>
          <a:prstGeom prst="rect">
            <a:avLst/>
          </a:prstGeom>
        </p:spPr>
        <p:txBody>
          <a:bodyPr wrap="square">
            <a:spAutoFit/>
          </a:bodyPr>
          <a:lstStyle/>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编程规则</a:t>
            </a:r>
            <a:endParaRPr lang="en-US" altLang="zh-CN" sz="1400" b="1"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优先使用语义化标签</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JS</a:t>
            </a:r>
            <a:r>
              <a:rPr lang="zh-CN" altLang="en-US" sz="1400" dirty="0">
                <a:solidFill>
                  <a:schemeClr val="tx2"/>
                </a:solidFill>
                <a:ea typeface="微软雅黑" panose="020B0503020204020204" pitchFamily="34" charset="-122"/>
                <a:sym typeface="Arial" panose="020B0604020202020204" pitchFamily="34" charset="0"/>
              </a:rPr>
              <a:t>方法、参数、变量，使用</a:t>
            </a:r>
            <a:r>
              <a:rPr lang="en-US" altLang="zh-CN" sz="1400" dirty="0">
                <a:solidFill>
                  <a:schemeClr val="tx2"/>
                </a:solidFill>
                <a:ea typeface="微软雅黑" panose="020B0503020204020204" pitchFamily="34" charset="-122"/>
              </a:rPr>
              <a:t> </a:t>
            </a:r>
            <a:r>
              <a:rPr lang="en-US" altLang="zh-CN" sz="1400" dirty="0" err="1">
                <a:solidFill>
                  <a:schemeClr val="tx2"/>
                </a:solidFill>
                <a:ea typeface="微软雅黑" panose="020B0503020204020204" pitchFamily="34" charset="-122"/>
              </a:rPr>
              <a:t>lowerCamelCase</a:t>
            </a:r>
            <a:r>
              <a:rPr lang="en-US" altLang="zh-CN" sz="1400" dirty="0">
                <a:solidFill>
                  <a:schemeClr val="tx2"/>
                </a:solidFill>
                <a:ea typeface="微软雅黑" panose="020B0503020204020204" pitchFamily="34" charset="-122"/>
              </a:rPr>
              <a:t> </a:t>
            </a:r>
            <a:r>
              <a:rPr lang="zh-CN" altLang="en-US" sz="1400" dirty="0">
                <a:solidFill>
                  <a:schemeClr val="tx2"/>
                </a:solidFill>
                <a:ea typeface="微软雅黑" panose="020B0503020204020204" pitchFamily="34" charset="-122"/>
              </a:rPr>
              <a:t>风格，命名语义化</a:t>
            </a: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CSS</a:t>
            </a:r>
            <a:r>
              <a:rPr lang="zh-CN" altLang="en-US" sz="1400" dirty="0">
                <a:solidFill>
                  <a:schemeClr val="tx2"/>
                </a:solidFill>
                <a:ea typeface="微软雅黑" panose="020B0503020204020204" pitchFamily="34" charset="-122"/>
                <a:sym typeface="Arial" panose="020B0604020202020204" pitchFamily="34" charset="0"/>
              </a:rPr>
              <a:t>类名使用小写字母</a:t>
            </a:r>
            <a:r>
              <a:rPr lang="en-US" altLang="zh-CN" sz="1400" dirty="0">
                <a:solidFill>
                  <a:schemeClr val="tx2"/>
                </a:solidFill>
                <a:ea typeface="微软雅黑" panose="020B0503020204020204" pitchFamily="34" charset="-122"/>
                <a:sym typeface="Arial" panose="020B0604020202020204" pitchFamily="34" charset="0"/>
              </a:rPr>
              <a:t>+</a:t>
            </a:r>
            <a:r>
              <a:rPr lang="zh-CN" altLang="en-US" sz="1400" dirty="0">
                <a:solidFill>
                  <a:schemeClr val="tx2"/>
                </a:solidFill>
                <a:ea typeface="微软雅黑" panose="020B0503020204020204" pitchFamily="34" charset="-122"/>
                <a:sym typeface="Arial" panose="020B0604020202020204" pitchFamily="34" charset="0"/>
              </a:rPr>
              <a:t>中划线格式</a:t>
            </a:r>
            <a:endParaRPr lang="en-US" altLang="zh-CN" sz="1400" dirty="0">
              <a:solidFill>
                <a:schemeClr val="tx2"/>
              </a:solidFill>
              <a:ea typeface="微软雅黑" panose="020B0503020204020204" pitchFamily="34" charset="-122"/>
              <a:sym typeface="Arial" panose="020B0604020202020204" pitchFamily="34" charset="0"/>
            </a:endParaRPr>
          </a:p>
          <a:p>
            <a:pPr marL="228600" indent="-228600">
              <a:lnSpc>
                <a:spcPct val="130000"/>
              </a:lnSpc>
              <a:spcBef>
                <a:spcPts val="1200"/>
              </a:spcBef>
              <a:spcAft>
                <a:spcPts val="600"/>
              </a:spcAft>
              <a:buAutoNum type="arabicPeriod"/>
            </a:pPr>
            <a:r>
              <a:rPr lang="en-US" altLang="zh-CN" sz="1400" b="1" dirty="0">
                <a:solidFill>
                  <a:schemeClr val="tx2"/>
                </a:solidFill>
                <a:ea typeface="微软雅黑" panose="020B0503020204020204" pitchFamily="34" charset="-122"/>
                <a:sym typeface="Arial" panose="020B0604020202020204" pitchFamily="34" charset="0"/>
              </a:rPr>
              <a:t>Vue</a:t>
            </a:r>
            <a:r>
              <a:rPr lang="zh-CN" altLang="en-US" sz="1400" b="1" dirty="0">
                <a:solidFill>
                  <a:schemeClr val="tx2"/>
                </a:solidFill>
                <a:ea typeface="微软雅黑" panose="020B0503020204020204" pitchFamily="34" charset="-122"/>
                <a:sym typeface="Arial" panose="020B0604020202020204" pitchFamily="34" charset="0"/>
              </a:rPr>
              <a:t>组件</a:t>
            </a:r>
            <a:endParaRPr lang="en-US" altLang="zh-CN" sz="1400" b="1"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组件名称</a:t>
            </a:r>
            <a:r>
              <a:rPr lang="en-US" altLang="zh-CN" sz="1400" dirty="0" err="1">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格式</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引用</a:t>
            </a:r>
            <a:r>
              <a:rPr lang="en-US" altLang="zh-CN" sz="1400" dirty="0">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命名规则</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rPr>
              <a:t>Vue API</a:t>
            </a:r>
            <a:r>
              <a:rPr lang="zh-CN" altLang="en-US" sz="1400" dirty="0">
                <a:solidFill>
                  <a:schemeClr val="tx2"/>
                </a:solidFill>
                <a:ea typeface="微软雅黑" panose="020B0503020204020204" pitchFamily="34" charset="-122"/>
              </a:rPr>
              <a:t>推荐写法</a:t>
            </a:r>
            <a:endParaRPr lang="en-US" altLang="zh-CN" sz="1400" dirty="0">
              <a:solidFill>
                <a:schemeClr val="tx2"/>
              </a:solidFill>
              <a:ea typeface="微软雅黑" panose="020B0503020204020204" pitchFamily="34" charset="-122"/>
            </a:endParaRPr>
          </a:p>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地图</a:t>
            </a:r>
            <a:r>
              <a:rPr lang="en-US" altLang="zh-CN" sz="1400" b="1" dirty="0">
                <a:solidFill>
                  <a:schemeClr val="tx2"/>
                </a:solidFill>
                <a:ea typeface="微软雅黑" panose="020B0503020204020204" pitchFamily="34" charset="-122"/>
                <a:sym typeface="Arial" panose="020B0604020202020204" pitchFamily="34" charset="0"/>
              </a:rPr>
              <a:t>SDK</a:t>
            </a: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实体类型使用统一单词，如</a:t>
            </a:r>
            <a:r>
              <a:rPr lang="en-US" altLang="zh-CN" sz="1400" dirty="0">
                <a:solidFill>
                  <a:schemeClr val="tx2"/>
                </a:solidFill>
                <a:ea typeface="微软雅黑" panose="020B0503020204020204" pitchFamily="34" charset="-122"/>
                <a:sym typeface="Arial" panose="020B0604020202020204" pitchFamily="34" charset="0"/>
              </a:rPr>
              <a:t>point</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polyline</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polygon</a:t>
            </a:r>
            <a:r>
              <a:rPr lang="zh-CN" altLang="en-US" sz="1400" dirty="0">
                <a:solidFill>
                  <a:schemeClr val="tx2"/>
                </a:solidFill>
                <a:ea typeface="微软雅黑" panose="020B0503020204020204" pitchFamily="34" charset="-122"/>
                <a:sym typeface="Arial" panose="020B0604020202020204" pitchFamily="34" charset="0"/>
              </a:rPr>
              <a:t>等</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操作方法使用</a:t>
            </a:r>
            <a:r>
              <a:rPr lang="en-US" altLang="zh-CN" sz="1400" dirty="0" err="1">
                <a:solidFill>
                  <a:schemeClr val="tx2"/>
                </a:solidFill>
                <a:ea typeface="微软雅黑" panose="020B0503020204020204" pitchFamily="34" charset="-122"/>
              </a:rPr>
              <a:t>lowerCamelCase</a:t>
            </a:r>
            <a:r>
              <a:rPr lang="zh-CN" altLang="en-US" sz="1400" dirty="0">
                <a:solidFill>
                  <a:schemeClr val="tx2"/>
                </a:solidFill>
                <a:ea typeface="微软雅黑" panose="020B0503020204020204" pitchFamily="34" charset="-122"/>
              </a:rPr>
              <a:t>命名规则 ，函数名称具有可识别性，望文生义。如：</a:t>
            </a:r>
            <a:r>
              <a:rPr lang="en-US" altLang="zh-CN" sz="1400" dirty="0" err="1">
                <a:solidFill>
                  <a:schemeClr val="tx2"/>
                </a:solidFill>
                <a:ea typeface="微软雅黑" panose="020B0503020204020204" pitchFamily="34" charset="-122"/>
              </a:rPr>
              <a:t>addPointLayer</a:t>
            </a:r>
            <a:r>
              <a:rPr lang="zh-CN" altLang="en-US" sz="1400" dirty="0">
                <a:solidFill>
                  <a:schemeClr val="tx2"/>
                </a:solidFill>
                <a:ea typeface="微软雅黑" panose="020B0503020204020204" pitchFamily="34" charset="-122"/>
              </a:rPr>
              <a:t>、</a:t>
            </a:r>
            <a:r>
              <a:rPr lang="en-US" altLang="zh-CN" sz="1400" dirty="0" err="1">
                <a:solidFill>
                  <a:schemeClr val="tx2"/>
                </a:solidFill>
                <a:ea typeface="微软雅黑" panose="020B0503020204020204" pitchFamily="34" charset="-122"/>
              </a:rPr>
              <a:t>setCenter</a:t>
            </a:r>
            <a:r>
              <a:rPr lang="zh-CN" altLang="en-US" sz="1400" dirty="0">
                <a:solidFill>
                  <a:schemeClr val="tx2"/>
                </a:solidFill>
                <a:ea typeface="微软雅黑" panose="020B0503020204020204" pitchFamily="34" charset="-122"/>
              </a:rPr>
              <a:t>等</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TS</a:t>
            </a:r>
            <a:r>
              <a:rPr lang="zh-CN" altLang="en-US" sz="1400" dirty="0">
                <a:solidFill>
                  <a:schemeClr val="tx2"/>
                </a:solidFill>
                <a:ea typeface="微软雅黑" panose="020B0503020204020204" pitchFamily="34" charset="-122"/>
                <a:sym typeface="Arial" panose="020B0604020202020204" pitchFamily="34" charset="0"/>
              </a:rPr>
              <a:t>指定参数类型</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函数单一功能</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写注释</a:t>
            </a: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59" y="2134827"/>
            <a:ext cx="8546282" cy="707886"/>
          </a:xfrm>
        </p:spPr>
        <p:txBody>
          <a:bodyPr/>
          <a:lstStyle/>
          <a:p>
            <a:r>
              <a:rPr lang="zh-CN" altLang="en-US" sz="4000" dirty="0"/>
              <a:t>地图服务及在物流行业中的应用</a:t>
            </a:r>
            <a:endParaRPr lang="en-US" altLang="zh-CN" sz="4000" dirty="0"/>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248652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329128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r>
              <a:rPr lang="en-US" altLang="zh-CN" sz="2000" b="1" dirty="0">
                <a:solidFill>
                  <a:schemeClr val="accent1"/>
                </a:solidFill>
                <a:ea typeface="微软雅黑" panose="020B0503020204020204" pitchFamily="34" charset="-122"/>
                <a:sym typeface="Arial" panose="020B0604020202020204" pitchFamily="34" charset="0"/>
              </a:rPr>
              <a:t>LBS</a:t>
            </a:r>
            <a:r>
              <a:rPr lang="zh-CN" altLang="en-US" sz="2000" b="1" dirty="0">
                <a:solidFill>
                  <a:schemeClr val="accent1"/>
                </a:solidFill>
                <a:ea typeface="微软雅黑" panose="020B0503020204020204" pitchFamily="34" charset="-122"/>
                <a:sym typeface="Arial" panose="020B0604020202020204" pitchFamily="34" charset="0"/>
              </a:rPr>
              <a:t>）</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磁盘 14">
            <a:extLst>
              <a:ext uri="{FF2B5EF4-FFF2-40B4-BE49-F238E27FC236}">
                <a16:creationId xmlns:a16="http://schemas.microsoft.com/office/drawing/2014/main" id="{DE8F75A6-8D00-4624-97BE-FDCDBA6601ED}"/>
              </a:ext>
            </a:extLst>
          </p:cNvPr>
          <p:cNvSpPr/>
          <p:nvPr/>
        </p:nvSpPr>
        <p:spPr>
          <a:xfrm>
            <a:off x="587119" y="4201872"/>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473229"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093960" y="4051486"/>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343336"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3964068" y="4004641"/>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1764874" y="5378642"/>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3"/>
          <a:stretch>
            <a:fillRect/>
          </a:stretch>
        </p:blipFill>
        <p:spPr>
          <a:xfrm>
            <a:off x="808690" y="5076756"/>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4"/>
          <a:stretch>
            <a:fillRect/>
          </a:stretch>
        </p:blipFill>
        <p:spPr>
          <a:xfrm>
            <a:off x="413849" y="3907232"/>
            <a:ext cx="2303633" cy="2520000"/>
          </a:xfrm>
          <a:prstGeom prst="rect">
            <a:avLst/>
          </a:prstGeom>
        </p:spPr>
      </p:pic>
      <p:pic>
        <p:nvPicPr>
          <p:cNvPr id="23" name="图片 22">
            <a:extLst>
              <a:ext uri="{FF2B5EF4-FFF2-40B4-BE49-F238E27FC236}">
                <a16:creationId xmlns:a16="http://schemas.microsoft.com/office/drawing/2014/main" id="{E23999AD-EF42-4D28-9EC6-718634224222}"/>
              </a:ext>
            </a:extLst>
          </p:cNvPr>
          <p:cNvPicPr>
            <a:picLocks noChangeAspect="1"/>
          </p:cNvPicPr>
          <p:nvPr/>
        </p:nvPicPr>
        <p:blipFill rotWithShape="1">
          <a:blip r:embed="rId5"/>
          <a:srcRect t="5760" r="48308"/>
          <a:stretch/>
        </p:blipFill>
        <p:spPr>
          <a:xfrm>
            <a:off x="2714691" y="3724182"/>
            <a:ext cx="2323172" cy="2880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500"/>
                            </p:stCondLst>
                            <p:childTnLst>
                              <p:par>
                                <p:cTn id="64" presetID="22" presetClass="entr" presetSubtype="4" fill="hold" nodeType="afterEffect">
                                  <p:stCondLst>
                                    <p:cond delay="50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5" grpId="0" animBg="1"/>
      <p:bldP spid="17" grpId="0" animBg="1"/>
      <p:bldP spid="18" grpId="0" animBg="1"/>
      <p:bldP spid="19" grpId="0" animBg="1"/>
      <p:bldP spid="2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942358" y="4828948"/>
            <a:ext cx="288000" cy="540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3396</TotalTime>
  <Words>646</Words>
  <Application>Microsoft Office PowerPoint</Application>
  <PresentationFormat>宽屏</PresentationFormat>
  <Paragraphs>92</Paragraphs>
  <Slides>14</Slides>
  <Notes>7</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14</vt:i4>
      </vt:variant>
    </vt:vector>
  </HeadingPairs>
  <TitlesOfParts>
    <vt:vector size="23" baseType="lpstr">
      <vt:lpstr>等线</vt:lpstr>
      <vt:lpstr>等线 Light</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370</cp:revision>
  <dcterms:created xsi:type="dcterms:W3CDTF">2019-07-26T03:20:08Z</dcterms:created>
  <dcterms:modified xsi:type="dcterms:W3CDTF">2021-06-30T14:18:48Z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